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68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F9157-0E49-4AF9-8D8F-4B8FA3A568FC}" type="datetimeFigureOut">
              <a:rPr kumimoji="1" lang="ja-JP" altLang="en-US" smtClean="0"/>
              <a:t>2020/7/23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9B30-13B0-401E-81A5-BBA77D55DE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6151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F9157-0E49-4AF9-8D8F-4B8FA3A568FC}" type="datetimeFigureOut">
              <a:rPr kumimoji="1" lang="ja-JP" altLang="en-US" smtClean="0"/>
              <a:t>2020/7/23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9B30-13B0-401E-81A5-BBA77D55DE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752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F9157-0E49-4AF9-8D8F-4B8FA3A568FC}" type="datetimeFigureOut">
              <a:rPr kumimoji="1" lang="ja-JP" altLang="en-US" smtClean="0"/>
              <a:t>2020/7/23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9B30-13B0-401E-81A5-BBA77D55DE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35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F9157-0E49-4AF9-8D8F-4B8FA3A568FC}" type="datetimeFigureOut">
              <a:rPr kumimoji="1" lang="ja-JP" altLang="en-US" smtClean="0"/>
              <a:t>2020/7/23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9B30-13B0-401E-81A5-BBA77D55DE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08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F9157-0E49-4AF9-8D8F-4B8FA3A568FC}" type="datetimeFigureOut">
              <a:rPr kumimoji="1" lang="ja-JP" altLang="en-US" smtClean="0"/>
              <a:t>2020/7/23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9B30-13B0-401E-81A5-BBA77D55DE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66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F9157-0E49-4AF9-8D8F-4B8FA3A568FC}" type="datetimeFigureOut">
              <a:rPr kumimoji="1" lang="ja-JP" altLang="en-US" smtClean="0"/>
              <a:t>2020/7/23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9B30-13B0-401E-81A5-BBA77D55DE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956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F9157-0E49-4AF9-8D8F-4B8FA3A568FC}" type="datetimeFigureOut">
              <a:rPr kumimoji="1" lang="ja-JP" altLang="en-US" smtClean="0"/>
              <a:t>2020/7/23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9B30-13B0-401E-81A5-BBA77D55DE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0049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F9157-0E49-4AF9-8D8F-4B8FA3A568FC}" type="datetimeFigureOut">
              <a:rPr kumimoji="1" lang="ja-JP" altLang="en-US" smtClean="0"/>
              <a:t>2020/7/23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9B30-13B0-401E-81A5-BBA77D55DE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567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F9157-0E49-4AF9-8D8F-4B8FA3A568FC}" type="datetimeFigureOut">
              <a:rPr kumimoji="1" lang="ja-JP" altLang="en-US" smtClean="0"/>
              <a:t>2020/7/23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9B30-13B0-401E-81A5-BBA77D55DE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218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F9157-0E49-4AF9-8D8F-4B8FA3A568FC}" type="datetimeFigureOut">
              <a:rPr kumimoji="1" lang="ja-JP" altLang="en-US" smtClean="0"/>
              <a:t>2020/7/23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9B30-13B0-401E-81A5-BBA77D55DE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588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F9157-0E49-4AF9-8D8F-4B8FA3A568FC}" type="datetimeFigureOut">
              <a:rPr kumimoji="1" lang="ja-JP" altLang="en-US" smtClean="0"/>
              <a:t>2020/7/23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9B30-13B0-401E-81A5-BBA77D55DE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006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F9157-0E49-4AF9-8D8F-4B8FA3A568FC}" type="datetimeFigureOut">
              <a:rPr kumimoji="1" lang="ja-JP" altLang="en-US" smtClean="0"/>
              <a:t>2020/7/23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39B30-13B0-401E-81A5-BBA77D55DE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17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1F447273-F74D-4EC2-87DA-D821834742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1700"/>
            <a:ext cx="9143999" cy="685800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9EA1DDC-8023-4456-9F8A-FD0C4C39B939}"/>
              </a:ext>
            </a:extLst>
          </p:cNvPr>
          <p:cNvSpPr txBox="1"/>
          <p:nvPr/>
        </p:nvSpPr>
        <p:spPr>
          <a:xfrm>
            <a:off x="2278485" y="555387"/>
            <a:ext cx="458702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solidFill>
                  <a:srgbClr val="FF0000"/>
                </a:solidFill>
                <a:latin typeface="+mn-ea"/>
              </a:rPr>
              <a:t>  </a:t>
            </a:r>
            <a:r>
              <a:rPr kumimoji="1" lang="ja-JP" altLang="en-US" sz="2800" b="1" dirty="0">
                <a:solidFill>
                  <a:srgbClr val="FF0000"/>
                </a:solidFill>
                <a:latin typeface="+mn-ea"/>
              </a:rPr>
              <a:t>経営者</a:t>
            </a:r>
            <a:r>
              <a:rPr kumimoji="1" lang="en-US" altLang="ja-JP" sz="2800" b="1" dirty="0">
                <a:solidFill>
                  <a:srgbClr val="FF0000"/>
                </a:solidFill>
                <a:latin typeface="+mn-ea"/>
              </a:rPr>
              <a:t>win-win</a:t>
            </a:r>
            <a:r>
              <a:rPr kumimoji="1" lang="ja-JP" altLang="en-US" sz="2800" b="1" dirty="0">
                <a:solidFill>
                  <a:srgbClr val="FF0000"/>
                </a:solidFill>
                <a:latin typeface="+mn-ea"/>
              </a:rPr>
              <a:t>倶楽部</a:t>
            </a:r>
            <a:r>
              <a:rPr kumimoji="1" lang="ja-JP" altLang="en-US" sz="2000" b="1" dirty="0">
                <a:latin typeface="+mn-ea"/>
              </a:rPr>
              <a:t>は</a:t>
            </a:r>
            <a:endParaRPr kumimoji="1" lang="en-US" altLang="ja-JP" sz="2000" b="1" dirty="0">
              <a:latin typeface="+mn-ea"/>
            </a:endParaRPr>
          </a:p>
          <a:p>
            <a:r>
              <a:rPr kumimoji="1" lang="ja-JP" altLang="en-US" sz="2000" b="1" dirty="0">
                <a:latin typeface="+mn-ea"/>
              </a:rPr>
              <a:t>中小企業の経営者の皆様を応援し合い</a:t>
            </a:r>
            <a:endParaRPr kumimoji="1" lang="en-US" altLang="ja-JP" sz="2000" b="1" dirty="0">
              <a:latin typeface="+mn-ea"/>
            </a:endParaRPr>
          </a:p>
          <a:p>
            <a:r>
              <a:rPr kumimoji="1" lang="ja-JP" altLang="en-US" sz="2000" b="1" dirty="0">
                <a:latin typeface="+mn-ea"/>
              </a:rPr>
              <a:t> 様々な経営課題を解決し成果に繋げ</a:t>
            </a:r>
            <a:endParaRPr kumimoji="1" lang="en-US" altLang="ja-JP" sz="2000" b="1" dirty="0">
              <a:latin typeface="+mn-ea"/>
            </a:endParaRPr>
          </a:p>
          <a:p>
            <a:r>
              <a:rPr kumimoji="1" lang="ja-JP" altLang="en-US" sz="2000" b="1" dirty="0">
                <a:latin typeface="+mn-ea"/>
              </a:rPr>
              <a:t> 経営者の皆様に寄り添い貢献したい</a:t>
            </a:r>
            <a:endParaRPr kumimoji="1" lang="en-US" altLang="ja-JP" sz="2000" b="1" dirty="0">
              <a:latin typeface="+mn-ea"/>
            </a:endParaRPr>
          </a:p>
          <a:p>
            <a:r>
              <a:rPr kumimoji="1" lang="ja-JP" altLang="en-US" sz="2000" b="1" dirty="0">
                <a:latin typeface="+mn-ea"/>
              </a:rPr>
              <a:t>  という志をもった専門家集団です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6DD0146-91EB-4E32-9E8C-6AF97928FE9D}"/>
              </a:ext>
            </a:extLst>
          </p:cNvPr>
          <p:cNvSpPr/>
          <p:nvPr/>
        </p:nvSpPr>
        <p:spPr>
          <a:xfrm>
            <a:off x="0" y="2728463"/>
            <a:ext cx="48013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>
                <a:latin typeface="+mn-ea"/>
                <a:cs typeface="Times New Roman" panose="02020603050405020304" pitchFamily="18" charset="0"/>
              </a:rPr>
              <a:t>『</a:t>
            </a:r>
            <a:r>
              <a:rPr lang="ja-JP" altLang="en-US" b="1" dirty="0">
                <a:latin typeface="+mn-ea"/>
                <a:cs typeface="Times New Roman" panose="02020603050405020304" pitchFamily="18" charset="0"/>
              </a:rPr>
              <a:t>事例から学ぶ　中小企業オーナーが</a:t>
            </a:r>
            <a:endParaRPr lang="en-US" altLang="ja-JP" b="1" dirty="0">
              <a:latin typeface="+mn-ea"/>
              <a:cs typeface="Times New Roman" panose="02020603050405020304" pitchFamily="18" charset="0"/>
            </a:endParaRPr>
          </a:p>
          <a:p>
            <a:r>
              <a:rPr lang="ja-JP" altLang="en-US" b="1" dirty="0">
                <a:latin typeface="+mn-ea"/>
                <a:cs typeface="Times New Roman" panose="02020603050405020304" pitchFamily="18" charset="0"/>
              </a:rPr>
              <a:t>　　　　　知っておきたい事業承継の知識</a:t>
            </a:r>
            <a:r>
              <a:rPr lang="en-US" altLang="ja-JP" b="1" dirty="0">
                <a:latin typeface="+mn-ea"/>
                <a:cs typeface="Times New Roman" panose="02020603050405020304" pitchFamily="18" charset="0"/>
              </a:rPr>
              <a:t>』</a:t>
            </a:r>
            <a:endParaRPr lang="ja-JP" altLang="en-US" b="1" dirty="0">
              <a:latin typeface="+mn-ea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809FDAC-5690-4563-B2CF-8485BD0E3456}"/>
              </a:ext>
            </a:extLst>
          </p:cNvPr>
          <p:cNvSpPr/>
          <p:nvPr/>
        </p:nvSpPr>
        <p:spPr>
          <a:xfrm>
            <a:off x="5209331" y="2986314"/>
            <a:ext cx="393466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b="1" kern="100" dirty="0">
                <a:latin typeface="+mn-ea"/>
                <a:cs typeface="Times New Roman" panose="02020603050405020304" pitchFamily="18" charset="0"/>
              </a:rPr>
              <a:t>講　師：野上 浩二郎（税理士）</a:t>
            </a:r>
            <a:endParaRPr lang="en-US" altLang="ja-JP" b="1" kern="100" dirty="0">
              <a:latin typeface="+mn-ea"/>
              <a:cs typeface="Times New Roman" panose="02020603050405020304" pitchFamily="18" charset="0"/>
            </a:endParaRPr>
          </a:p>
          <a:p>
            <a:pPr algn="just"/>
            <a:endParaRPr lang="en-US" altLang="ja-JP" b="1" kern="100" dirty="0">
              <a:latin typeface="+mn-ea"/>
              <a:cs typeface="Times New Roman" panose="02020603050405020304" pitchFamily="18" charset="0"/>
            </a:endParaRPr>
          </a:p>
          <a:p>
            <a:pPr algn="just"/>
            <a:r>
              <a:rPr lang="ja-JP" altLang="en-US" b="1" kern="100" dirty="0">
                <a:latin typeface="+mn-ea"/>
                <a:cs typeface="Times New Roman" panose="02020603050405020304" pitchFamily="18" charset="0"/>
              </a:rPr>
              <a:t>日　時：</a:t>
            </a:r>
            <a:r>
              <a:rPr lang="en-US" altLang="ja-JP" b="1" kern="100" dirty="0">
                <a:latin typeface="+mn-ea"/>
                <a:cs typeface="Times New Roman" panose="02020603050405020304" pitchFamily="18" charset="0"/>
              </a:rPr>
              <a:t>8</a:t>
            </a:r>
            <a:r>
              <a:rPr lang="ja-JP" altLang="ja-JP" b="1" kern="100" dirty="0">
                <a:latin typeface="+mn-ea"/>
                <a:cs typeface="Times New Roman" panose="02020603050405020304" pitchFamily="18" charset="0"/>
              </a:rPr>
              <a:t>月</a:t>
            </a:r>
            <a:r>
              <a:rPr lang="en-US" altLang="ja-JP" b="1" kern="100" dirty="0">
                <a:latin typeface="+mn-ea"/>
                <a:cs typeface="Times New Roman" panose="02020603050405020304" pitchFamily="18" charset="0"/>
              </a:rPr>
              <a:t>20</a:t>
            </a:r>
            <a:r>
              <a:rPr lang="ja-JP" altLang="ja-JP" b="1" kern="100" dirty="0">
                <a:latin typeface="+mn-ea"/>
                <a:cs typeface="Times New Roman" panose="02020603050405020304" pitchFamily="18" charset="0"/>
              </a:rPr>
              <a:t>日（</a:t>
            </a:r>
            <a:r>
              <a:rPr lang="ja-JP" altLang="en-US" b="1" kern="100" dirty="0">
                <a:latin typeface="+mn-ea"/>
                <a:cs typeface="Times New Roman" panose="02020603050405020304" pitchFamily="18" charset="0"/>
              </a:rPr>
              <a:t>木</a:t>
            </a:r>
            <a:r>
              <a:rPr lang="ja-JP" altLang="ja-JP" b="1" kern="100" dirty="0">
                <a:latin typeface="+mn-ea"/>
                <a:cs typeface="Times New Roman" panose="02020603050405020304" pitchFamily="18" charset="0"/>
              </a:rPr>
              <a:t>）</a:t>
            </a:r>
            <a:r>
              <a:rPr lang="ja-JP" altLang="en-US" b="1" kern="100" dirty="0">
                <a:latin typeface="+mn-ea"/>
                <a:cs typeface="Times New Roman" panose="02020603050405020304" pitchFamily="18" charset="0"/>
              </a:rPr>
              <a:t>　　</a:t>
            </a:r>
            <a:endParaRPr lang="en-US" altLang="ja-JP" b="1" kern="100" dirty="0">
              <a:latin typeface="+mn-ea"/>
              <a:cs typeface="Times New Roman" panose="02020603050405020304" pitchFamily="18" charset="0"/>
            </a:endParaRPr>
          </a:p>
          <a:p>
            <a:pPr algn="just"/>
            <a:r>
              <a:rPr lang="ja-JP" altLang="en-US" b="1" kern="100" dirty="0">
                <a:latin typeface="+mn-ea"/>
                <a:cs typeface="Times New Roman" panose="02020603050405020304" pitchFamily="18" charset="0"/>
              </a:rPr>
              <a:t>　　　 </a:t>
            </a:r>
            <a:r>
              <a:rPr lang="en-US" altLang="ja-JP" b="1" kern="100" dirty="0">
                <a:latin typeface="+mn-ea"/>
                <a:cs typeface="Times New Roman" panose="02020603050405020304" pitchFamily="18" charset="0"/>
              </a:rPr>
              <a:t>18:00~20:00</a:t>
            </a:r>
            <a:r>
              <a:rPr lang="ja-JP" altLang="en-US" b="1" kern="1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en-US" altLang="ja-JP" sz="1100" kern="100" dirty="0">
                <a:latin typeface="+mn-ea"/>
                <a:cs typeface="Times New Roman" panose="02020603050405020304" pitchFamily="18" charset="0"/>
              </a:rPr>
              <a:t>※ </a:t>
            </a:r>
            <a:r>
              <a:rPr lang="ja-JP" altLang="ja-JP" sz="1100" kern="100" dirty="0">
                <a:latin typeface="+mn-ea"/>
                <a:cs typeface="Times New Roman" panose="02020603050405020304" pitchFamily="18" charset="0"/>
              </a:rPr>
              <a:t>セミナー（</a:t>
            </a:r>
            <a:r>
              <a:rPr lang="en-US" altLang="ja-JP" sz="1100" kern="100" dirty="0">
                <a:latin typeface="+mn-ea"/>
                <a:cs typeface="Times New Roman" panose="02020603050405020304" pitchFamily="18" charset="0"/>
              </a:rPr>
              <a:t>90</a:t>
            </a:r>
            <a:r>
              <a:rPr lang="ja-JP" altLang="ja-JP" sz="1100" kern="100" dirty="0">
                <a:latin typeface="+mn-ea"/>
                <a:cs typeface="Times New Roman" panose="02020603050405020304" pitchFamily="18" charset="0"/>
              </a:rPr>
              <a:t>分）</a:t>
            </a:r>
            <a:endParaRPr lang="en-US" altLang="ja-JP" sz="1100" kern="100" dirty="0">
              <a:latin typeface="+mn-ea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endParaRPr lang="en-US" altLang="ja-JP" b="1" kern="100" dirty="0">
              <a:latin typeface="+mn-ea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ja-JP" altLang="en-US" b="1" kern="100" dirty="0">
                <a:latin typeface="+mn-ea"/>
                <a:cs typeface="Times New Roman" panose="02020603050405020304" pitchFamily="18" charset="0"/>
              </a:rPr>
              <a:t>会　場：</a:t>
            </a:r>
            <a:r>
              <a:rPr lang="en-US" altLang="ja-JP" b="1" kern="100" dirty="0">
                <a:latin typeface="+mn-ea"/>
                <a:cs typeface="Times New Roman" panose="02020603050405020304" pitchFamily="18" charset="0"/>
              </a:rPr>
              <a:t>Zoom</a:t>
            </a:r>
            <a:r>
              <a:rPr lang="ja-JP" altLang="en-US" b="1" kern="100" dirty="0">
                <a:latin typeface="+mn-ea"/>
                <a:cs typeface="Times New Roman" panose="02020603050405020304" pitchFamily="18" charset="0"/>
              </a:rPr>
              <a:t>会議室</a:t>
            </a:r>
            <a:endParaRPr lang="en-US" altLang="ja-JP" b="1" kern="100" dirty="0">
              <a:latin typeface="+mn-ea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endParaRPr lang="en-US" altLang="ja-JP" b="1" kern="100" dirty="0">
              <a:latin typeface="+mn-ea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ja-JP" altLang="en-US" b="1" kern="100" dirty="0">
                <a:latin typeface="+mn-ea"/>
                <a:cs typeface="Times New Roman" panose="02020603050405020304" pitchFamily="18" charset="0"/>
              </a:rPr>
              <a:t>参加費：無 料</a:t>
            </a:r>
            <a:endParaRPr lang="ja-JP" altLang="ja-JP" b="1" kern="100" dirty="0">
              <a:latin typeface="+mn-ea"/>
              <a:cs typeface="Times New Roman" panose="02020603050405020304" pitchFamily="18" charset="0"/>
            </a:endParaRPr>
          </a:p>
          <a:p>
            <a:pPr algn="just"/>
            <a:endParaRPr lang="ja-JP" altLang="ja-JP" b="1" kern="100" dirty="0">
              <a:latin typeface="+mn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b="1" dirty="0"/>
              <a:t>申込方法</a:t>
            </a:r>
            <a:r>
              <a:rPr lang="ja-JP" altLang="en-US" b="1" dirty="0"/>
              <a:t>：</a:t>
            </a:r>
            <a:r>
              <a:rPr lang="en-US" altLang="ja-JP" b="1" dirty="0">
                <a:latin typeface="+mn-ea"/>
              </a:rPr>
              <a:t>QR</a:t>
            </a:r>
            <a:r>
              <a:rPr lang="ja-JP" altLang="en-US" b="1" dirty="0">
                <a:latin typeface="+mn-ea"/>
              </a:rPr>
              <a:t>コード</a:t>
            </a:r>
            <a:endParaRPr lang="en-US" altLang="ja-JP" b="1" dirty="0">
              <a:latin typeface="+mn-ea"/>
            </a:endParaRPr>
          </a:p>
          <a:p>
            <a:pPr algn="just">
              <a:spcAft>
                <a:spcPts val="0"/>
              </a:spcAft>
            </a:pPr>
            <a:r>
              <a:rPr lang="ja-JP" altLang="en-US" b="1" kern="100" dirty="0">
                <a:effectLst/>
                <a:latin typeface="+mn-ea"/>
                <a:cs typeface="Times New Roman" panose="02020603050405020304" pitchFamily="18" charset="0"/>
              </a:rPr>
              <a:t>　　　　　</a:t>
            </a:r>
            <a:r>
              <a:rPr lang="ja-JP" altLang="en-US" sz="1200" b="1" kern="100" dirty="0">
                <a:effectLst/>
                <a:latin typeface="+mn-ea"/>
                <a:cs typeface="Times New Roman" panose="02020603050405020304" pitchFamily="18" charset="0"/>
              </a:rPr>
              <a:t>より</a:t>
            </a:r>
            <a:r>
              <a:rPr lang="ja-JP" altLang="en-US" b="1" kern="100" dirty="0">
                <a:effectLst/>
                <a:latin typeface="+mn-ea"/>
                <a:cs typeface="Times New Roman" panose="02020603050405020304" pitchFamily="18" charset="0"/>
              </a:rPr>
              <a:t>申込み</a:t>
            </a:r>
            <a:endParaRPr lang="ja-JP" altLang="ja-JP" b="1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3027CA-9BC0-4A5C-A561-32C4B9FB18F2}"/>
              </a:ext>
            </a:extLst>
          </p:cNvPr>
          <p:cNvSpPr/>
          <p:nvPr/>
        </p:nvSpPr>
        <p:spPr>
          <a:xfrm>
            <a:off x="243655" y="5119112"/>
            <a:ext cx="431400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400" b="1" kern="100" dirty="0">
                <a:latin typeface="+mn-ea"/>
                <a:cs typeface="Times New Roman" panose="02020603050405020304" pitchFamily="18" charset="0"/>
              </a:rPr>
              <a:t>◆</a:t>
            </a:r>
            <a:r>
              <a:rPr lang="ja-JP" altLang="ja-JP" sz="1400" b="1" kern="100" dirty="0">
                <a:latin typeface="+mn-ea"/>
                <a:cs typeface="Times New Roman" panose="02020603050405020304" pitchFamily="18" charset="0"/>
              </a:rPr>
              <a:t>下記</a:t>
            </a:r>
            <a:r>
              <a:rPr lang="ja-JP" altLang="en-US" sz="1400" b="1" kern="100" dirty="0">
                <a:latin typeface="+mn-ea"/>
                <a:cs typeface="Times New Roman" panose="02020603050405020304" pitchFamily="18" charset="0"/>
              </a:rPr>
              <a:t>の</a:t>
            </a:r>
            <a:r>
              <a:rPr lang="ja-JP" altLang="ja-JP" sz="1400" b="1" kern="100" dirty="0">
                <a:latin typeface="+mn-ea"/>
                <a:cs typeface="Times New Roman" panose="02020603050405020304" pitchFamily="18" charset="0"/>
              </a:rPr>
              <a:t>テーマに興味のある方にお</a:t>
            </a:r>
            <a:r>
              <a:rPr lang="ja-JP" altLang="en-US" sz="1400" b="1" kern="100" dirty="0">
                <a:latin typeface="+mn-ea"/>
                <a:cs typeface="Times New Roman" panose="02020603050405020304" pitchFamily="18" charset="0"/>
              </a:rPr>
              <a:t>ススメ！</a:t>
            </a:r>
            <a:endParaRPr lang="en-US" altLang="ja-JP" sz="1400" b="1" kern="100" dirty="0">
              <a:latin typeface="+mn-ea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ja-JP" altLang="en-US" sz="1400" b="1" kern="100" dirty="0">
                <a:latin typeface="+mn-ea"/>
                <a:cs typeface="Times New Roman" panose="02020603050405020304" pitchFamily="18" charset="0"/>
              </a:rPr>
              <a:t>事業承継を考えている経営者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ja-JP" altLang="en-US" sz="1400" b="1" kern="100" dirty="0">
                <a:latin typeface="+mn-ea"/>
                <a:cs typeface="Times New Roman" panose="02020603050405020304" pitchFamily="18" charset="0"/>
              </a:rPr>
              <a:t>仙台からの事業承継を控えている二代目経営者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ja-JP" altLang="en-US" sz="1400" b="1" kern="100" dirty="0">
                <a:latin typeface="+mn-ea"/>
                <a:cs typeface="Times New Roman" panose="02020603050405020304" pitchFamily="18" charset="0"/>
              </a:rPr>
              <a:t>自社の株価を知りたい経営者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ja-JP" altLang="en-US" sz="1400" b="1" kern="100" dirty="0">
                <a:latin typeface="+mn-ea"/>
                <a:cs typeface="Times New Roman" panose="02020603050405020304" pitchFamily="18" charset="0"/>
              </a:rPr>
              <a:t>企業オーナーの相続対策に興味がある方</a:t>
            </a:r>
            <a:endParaRPr lang="ja-JP" altLang="ja-JP" sz="1400" b="1" kern="1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431707E-C3DC-4D79-8DCE-A25A6FAB0D2E}"/>
              </a:ext>
            </a:extLst>
          </p:cNvPr>
          <p:cNvSpPr/>
          <p:nvPr/>
        </p:nvSpPr>
        <p:spPr>
          <a:xfrm>
            <a:off x="1496815" y="6348349"/>
            <a:ext cx="61503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200" kern="1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ja-JP" sz="1100" kern="100" dirty="0">
                <a:latin typeface="+mn-ea"/>
                <a:cs typeface="Times New Roman" panose="02020603050405020304" pitchFamily="18" charset="0"/>
              </a:rPr>
              <a:t>※ 誠に申し訳ありませんが、士業</a:t>
            </a:r>
            <a:r>
              <a:rPr lang="ja-JP" altLang="en-US" sz="1100" kern="100" dirty="0">
                <a:latin typeface="+mn-ea"/>
                <a:cs typeface="Times New Roman" panose="02020603050405020304" pitchFamily="18" charset="0"/>
              </a:rPr>
              <a:t>・</a:t>
            </a:r>
            <a:r>
              <a:rPr lang="ja-JP" altLang="ja-JP" sz="1100" kern="100" dirty="0">
                <a:latin typeface="+mn-ea"/>
                <a:cs typeface="Times New Roman" panose="02020603050405020304" pitchFamily="18" charset="0"/>
              </a:rPr>
              <a:t>保険関係の方のご参加はご遠慮ください。　</a:t>
            </a:r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+mn-ea"/>
                <a:cs typeface="Times New Roman" panose="02020603050405020304" pitchFamily="18" charset="0"/>
              </a:rPr>
              <a:t>（士業</a:t>
            </a:r>
            <a:r>
              <a:rPr lang="ja-JP" altLang="en-US" sz="1100" kern="100" dirty="0">
                <a:latin typeface="+mn-ea"/>
                <a:cs typeface="Times New Roman" panose="02020603050405020304" pitchFamily="18" charset="0"/>
              </a:rPr>
              <a:t>・</a:t>
            </a:r>
            <a:r>
              <a:rPr lang="ja-JP" altLang="ja-JP" sz="1100" kern="100" dirty="0">
                <a:latin typeface="+mn-ea"/>
                <a:cs typeface="Times New Roman" panose="02020603050405020304" pitchFamily="18" charset="0"/>
              </a:rPr>
              <a:t>保険関係の方は、主催者から直接ご招待頂いた方のみ、ご参加が可能です）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44544E9-DC2B-4DF3-96D0-36737335CB3F}"/>
              </a:ext>
            </a:extLst>
          </p:cNvPr>
          <p:cNvSpPr txBox="1"/>
          <p:nvPr/>
        </p:nvSpPr>
        <p:spPr>
          <a:xfrm>
            <a:off x="243654" y="3406530"/>
            <a:ext cx="4314001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/>
              <a:t>自分の会社の株価、知っていますか？</a:t>
            </a:r>
          </a:p>
          <a:p>
            <a:endParaRPr lang="en-US" altLang="ja-JP" sz="500" b="1" dirty="0"/>
          </a:p>
          <a:p>
            <a:r>
              <a:rPr lang="ja-JP" altLang="en-US" sz="1400" b="1" dirty="0"/>
              <a:t>事業承継をする際に、思わぬ税負担により思い通り</a:t>
            </a:r>
            <a:endParaRPr lang="en-US" altLang="ja-JP" sz="1400" b="1" dirty="0"/>
          </a:p>
          <a:p>
            <a:r>
              <a:rPr lang="ja-JP" altLang="en-US" sz="1400" b="1" dirty="0"/>
              <a:t>の対策が進められないケースが良くあります。</a:t>
            </a:r>
          </a:p>
          <a:p>
            <a:endParaRPr lang="en-US" altLang="ja-JP" sz="500" b="1" dirty="0"/>
          </a:p>
          <a:p>
            <a:r>
              <a:rPr lang="ja-JP" altLang="en-US" sz="1400" b="1" dirty="0"/>
              <a:t>スムーズな事業承継のために知っておきたい、</a:t>
            </a:r>
            <a:br>
              <a:rPr lang="en-US" altLang="ja-JP" sz="1400" b="1" dirty="0"/>
            </a:br>
            <a:r>
              <a:rPr lang="ja-JP" altLang="en-US" sz="1400" b="1" dirty="0"/>
              <a:t>自社株評価の概要と、事業承継を進めるうえで</a:t>
            </a:r>
            <a:br>
              <a:rPr lang="en-US" altLang="ja-JP" sz="1400" b="1" dirty="0"/>
            </a:br>
            <a:r>
              <a:rPr lang="ja-JP" altLang="en-US" sz="1400" b="1" dirty="0"/>
              <a:t>注意すべきポイントにつき解説します。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8F16D18-61AE-4868-893F-6FECF514715A}"/>
              </a:ext>
            </a:extLst>
          </p:cNvPr>
          <p:cNvSpPr/>
          <p:nvPr/>
        </p:nvSpPr>
        <p:spPr>
          <a:xfrm>
            <a:off x="-1" y="11700"/>
            <a:ext cx="9143998" cy="46445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+mn-ea"/>
              </a:rPr>
              <a:t>経営者</a:t>
            </a:r>
            <a:r>
              <a:rPr kumimoji="1" lang="en-US" altLang="ja-JP" b="1" dirty="0">
                <a:latin typeface="+mn-ea"/>
              </a:rPr>
              <a:t>win-win</a:t>
            </a:r>
            <a:r>
              <a:rPr kumimoji="1" lang="ja-JP" altLang="en-US" b="1" dirty="0">
                <a:latin typeface="+mn-ea"/>
              </a:rPr>
              <a:t>倶楽部　経営者向け・第３回</a:t>
            </a:r>
            <a:r>
              <a:rPr kumimoji="1" lang="en-US" altLang="ja-JP" b="1" dirty="0">
                <a:latin typeface="+mn-ea"/>
              </a:rPr>
              <a:t>Web</a:t>
            </a:r>
            <a:r>
              <a:rPr kumimoji="1" lang="ja-JP" altLang="en-US" b="1" dirty="0">
                <a:latin typeface="+mn-ea"/>
              </a:rPr>
              <a:t>セミナー　参加費無料</a:t>
            </a: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DCB3FAC7-3DA6-4A06-85CB-466D2108AC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6406" y="4760579"/>
            <a:ext cx="1270680" cy="127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048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239</TotalTime>
  <Words>275</Words>
  <Application>Microsoft Office PowerPoint</Application>
  <PresentationFormat>画面に合わせる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松岡 勇人</dc:creator>
  <cp:lastModifiedBy>松岡 勇人</cp:lastModifiedBy>
  <cp:revision>27</cp:revision>
  <dcterms:created xsi:type="dcterms:W3CDTF">2020-06-12T12:36:41Z</dcterms:created>
  <dcterms:modified xsi:type="dcterms:W3CDTF">2020-07-23T05:40:55Z</dcterms:modified>
</cp:coreProperties>
</file>